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306" r:id="rId6"/>
    <p:sldId id="321" r:id="rId7"/>
    <p:sldId id="312" r:id="rId8"/>
    <p:sldId id="316" r:id="rId9"/>
    <p:sldId id="317" r:id="rId10"/>
    <p:sldId id="318" r:id="rId11"/>
    <p:sldId id="322" r:id="rId12"/>
    <p:sldId id="323" r:id="rId13"/>
    <p:sldId id="324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751"/>
    <a:srgbClr val="315A49"/>
    <a:srgbClr val="F2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65CED-F7FD-E540-ABE6-E5D317CAAE51}" v="3123" dt="2025-11-22T20:51:05.837"/>
    <p1510:client id="{2F71F03B-6366-5341-7911-1BE614ED26BA}" v="130" dt="2025-11-22T19:34:07.761"/>
    <p1510:client id="{4AFC583C-63B3-7801-3040-51B7A0AE3CFD}" v="1" dt="2025-11-22T17:51:07.004"/>
    <p1510:client id="{8EAD0BB8-D436-475C-8142-13F7AFBFAF16}" v="1666" dt="2025-11-22T20:58:10.746"/>
    <p1510:client id="{9ADE3423-E981-49F6-BE8D-32B1B9514459}" v="50" dt="2025-11-22T20:01:56.072"/>
    <p1510:client id="{BFF8C71F-F343-48A9-A28E-C5ECE92A87AA}" v="3903" dt="2025-11-22T20:16:04.177"/>
    <p1510:client id="{D0535324-9D81-8359-1779-066A774B2B71}" v="562" dt="2025-11-22T20:21:37.361"/>
    <p1510:client id="{E789B69A-B807-4E4F-A57B-E25661BACD33}" v="52" dt="2025-11-22T20:47:00.847"/>
    <p1510:client id="{F4698546-1BB7-4BB2-5972-43B5BA767921}" v="154" dt="2025-11-22T20:49:21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96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4E2D7-2AA8-9446-B6BE-AE71A151FD7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F05AA-0BE7-F343-A9AE-8AB1AB768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8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28DA28F3-8243-CE0E-48CC-ACB6B6F67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e13d9a7e_0_73:notes">
            <a:extLst>
              <a:ext uri="{FF2B5EF4-FFF2-40B4-BE49-F238E27FC236}">
                <a16:creationId xmlns:a16="http://schemas.microsoft.com/office/drawing/2014/main" id="{1FF0FC8E-A236-C97F-19D5-B0486EA590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3e13d9a7e_0_73:notes">
            <a:extLst>
              <a:ext uri="{FF2B5EF4-FFF2-40B4-BE49-F238E27FC236}">
                <a16:creationId xmlns:a16="http://schemas.microsoft.com/office/drawing/2014/main" id="{4BCF747F-683E-2B1A-AEF9-0DAFEEE7B3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88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F05AA-0BE7-F343-A9AE-8AB1AB7683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5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4E75-F229-5C58-4619-09465BF6D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1E7CA-24B2-27DB-5214-07D500BA0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629C3-3DE9-DB2D-9F50-01B0BF08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1E05B-AAC1-C17C-F82D-E8D7DE18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2A434-CCCC-0C5C-785C-41CD5768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2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8FC1-F46D-8304-F2DF-FE74C44CD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B79DD-21E9-F3CB-5DA2-04EDC3A0E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03D50-923F-FE03-B624-BF5682C4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45A50-6D33-2E01-E5FA-AE28FA79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D4597-463B-07AD-7932-105D2329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AE839-BB8C-4487-E773-B5292B857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51BF3-2791-9F84-0D91-4D5B6F3A1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780B1-D22F-ECD1-C54E-69641E00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8BF3A-4D1A-0845-EA55-B7B06C07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D0D36-7B48-0271-9003-052C4DDE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9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85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5586167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8816545" y="2336752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21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4E4B-D780-BF30-2F12-E1B4C540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30841-E078-C2F6-885A-53CB67FA7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43B29-42E5-A849-10C6-A761948A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40320-3A10-1A38-E89D-CD5D9755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8501F-9FE1-E737-793F-0F91CAA3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6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9D37-122E-4514-C6FE-34ED4CCC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B1B33-75AD-6DBD-DE45-54BDD6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8DA32-11E3-D4E5-5893-2731B9D4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57532-306D-C290-6797-EAFA0E6C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9771-4999-F98E-88F7-4FD65851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9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1B2E-B46E-735B-D7B9-E380B02D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D803D-92F4-656B-D847-8CFA73C08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12BE-451F-CC5F-EE4A-8B6725C70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E20BC-911E-A0F8-731F-94316A2D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424D1-9D34-449A-7A3D-178DF32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3817E-291A-F737-4416-8F9FEA55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8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4F82-4AF5-835B-BD70-71F71F9C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8BE95-36B0-0BA3-D7A5-04167FD91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159AC-8531-40BD-80E9-BAC62E9B3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4D1E7-ED07-852A-A414-9BC77E703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54F3A-CBBE-77DF-01F9-272290990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4A5C2-D700-47D4-CCA7-2FD2DBC1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062AB-E0A3-88FE-935B-CE454E41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20807-8A7A-B1BA-F786-ADB8CF35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4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6921-C6D3-A3A7-1B8D-2E77202A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61640-D2EE-2423-0B52-1F01800C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3E647-EECE-C821-EA7A-E7B760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DB924-FA44-CB14-C0A3-F6E9F1CC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FBA42-BCEB-FDCF-3E96-E125331D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4286C-4650-3EA0-DC52-1C161F35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2B662-8BD4-0E08-E0FD-E1A3591B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86B9-F811-691E-713E-A036BA65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B9CBF-D13C-4C0C-74FA-38A26C3A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BA02E-1FA1-E0AC-7C45-C144622CC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998EB-19CA-AA4C-8ACA-850279D1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FCBE7-6E1E-CACC-177A-EB9A4C15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7FE36-376B-74C1-ADFB-8C76C97C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0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F617-B7A8-BA12-5B54-FAA5866E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BED999-8C3A-38A3-2791-FEB19A93C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77A9D-106E-35C7-05FB-6A565628B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E601F-F3F4-BF20-2C0E-166EC133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2E39-A3BB-5B4C-A618-B6B881748A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C2924-4749-E7AF-03FC-AE42C467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26445-1962-A2C2-60BD-CBCF1C81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5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83C7D3-6D4F-DDFD-C5C6-AF6240D0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75951-5D55-1E5B-3D39-90C0DE409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0D59-2C3A-D603-5686-C3A612E6C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5B2E39-A3BB-5B4C-A618-B6B881748A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E1E4A-AB51-C955-ECAF-48BB3D8EE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CE1F8-9614-E2E3-2ED4-779610644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B2A08A-0BC5-DB4D-992A-9D7FCBEE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/>
          <p:nvPr/>
        </p:nvSpPr>
        <p:spPr>
          <a:xfrm rot="5400000">
            <a:off x="589280" y="-579655"/>
            <a:ext cx="6858000" cy="8036560"/>
          </a:xfrm>
          <a:prstGeom prst="rect">
            <a:avLst/>
          </a:prstGeom>
          <a:solidFill>
            <a:schemeClr val="accent6">
              <a:alpha val="99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CA" sz="2400"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307741" y="2283594"/>
            <a:ext cx="7421078" cy="22908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lnSpc>
                <a:spcPct val="115999"/>
              </a:lnSpc>
              <a:spcAft>
                <a:spcPts val="800"/>
              </a:spcAft>
            </a:pPr>
            <a:r>
              <a:rPr lang="en-US" sz="5200" b="1" dirty="0">
                <a:solidFill>
                  <a:schemeClr val="bg1"/>
                </a:solidFill>
                <a:latin typeface="Aptos Display"/>
                <a:cs typeface="Times New Roman"/>
              </a:rPr>
              <a:t>Portfolio Overview:</a:t>
            </a:r>
            <a:br>
              <a:rPr lang="en-US" sz="5200" b="1" dirty="0">
                <a:solidFill>
                  <a:schemeClr val="bg1"/>
                </a:solidFill>
                <a:latin typeface="Aptos Display"/>
                <a:cs typeface="Times New Roman"/>
              </a:rPr>
            </a:br>
            <a:r>
              <a:rPr lang="en-US" sz="5200" b="1" dirty="0">
                <a:solidFill>
                  <a:schemeClr val="bg1"/>
                </a:solidFill>
                <a:latin typeface="Aptos Display"/>
                <a:cs typeface="Times New Roman"/>
              </a:rPr>
              <a:t>The Pines Group</a:t>
            </a:r>
            <a:endParaRPr lang="en-US" sz="5200" b="1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B0962-6AB9-16CC-8A5E-42929E6FEB19}"/>
              </a:ext>
            </a:extLst>
          </p:cNvPr>
          <p:cNvSpPr txBox="1"/>
          <p:nvPr/>
        </p:nvSpPr>
        <p:spPr>
          <a:xfrm>
            <a:off x="8610597" y="1270166"/>
            <a:ext cx="3028675" cy="9948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en-CA" sz="1400" dirty="0">
                <a:latin typeface="Livvic" pitchFamily="2" charset="0"/>
                <a:ea typeface="Calibri"/>
                <a:cs typeface="LilyUPC" panose="020B0502040204020203" pitchFamily="34" charset="-34"/>
              </a:rPr>
              <a:t>Prepared by,</a:t>
            </a:r>
          </a:p>
          <a:p>
            <a:pPr algn="ctr">
              <a:lnSpc>
                <a:spcPct val="115999"/>
              </a:lnSpc>
              <a:spcAft>
                <a:spcPts val="800"/>
              </a:spcAft>
            </a:pPr>
            <a:r>
              <a:rPr lang="en-CA" sz="1400" dirty="0">
                <a:latin typeface="Livvic" pitchFamily="2" charset="0"/>
                <a:ea typeface="Calibri"/>
                <a:cs typeface="LilyUPC" panose="020B0502040204020203" pitchFamily="34" charset="-34"/>
              </a:rPr>
              <a:t>Connor Button</a:t>
            </a:r>
          </a:p>
          <a:p>
            <a:pPr algn="ctr">
              <a:lnSpc>
                <a:spcPct val="115999"/>
              </a:lnSpc>
              <a:spcAft>
                <a:spcPts val="800"/>
              </a:spcAft>
            </a:pPr>
            <a:r>
              <a:rPr lang="en-CA" sz="1200" dirty="0">
                <a:latin typeface="Livvic" pitchFamily="2" charset="0"/>
                <a:ea typeface="Calibri"/>
                <a:cs typeface="LilyUPC" panose="020B0502040204020203" pitchFamily="34" charset="-34"/>
              </a:rPr>
              <a:t>20236241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0DA5D-A56E-BA45-4FB4-218FB9FA2515}"/>
              </a:ext>
            </a:extLst>
          </p:cNvPr>
          <p:cNvSpPr txBox="1"/>
          <p:nvPr/>
        </p:nvSpPr>
        <p:spPr>
          <a:xfrm>
            <a:off x="8825889" y="3600560"/>
            <a:ext cx="2796871" cy="10277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en-CA" sz="1400" b="1" dirty="0">
                <a:effectLst/>
                <a:latin typeface="Livvic" pitchFamily="2" charset="0"/>
                <a:ea typeface="Calibri"/>
                <a:cs typeface="Calibri"/>
              </a:rPr>
              <a:t>Presented to:</a:t>
            </a:r>
            <a:endParaRPr lang="en-US" sz="1400" b="1" dirty="0">
              <a:effectLst/>
              <a:latin typeface="Livvic" pitchFamily="2" charset="0"/>
              <a:ea typeface="Calibri"/>
              <a:cs typeface="Calibri"/>
            </a:endParaRPr>
          </a:p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en-US" sz="1400" dirty="0">
                <a:latin typeface="Livvic" pitchFamily="2" charset="0"/>
                <a:ea typeface="Calibri"/>
                <a:cs typeface="Calibri"/>
              </a:rPr>
              <a:t>Jim Hamilton</a:t>
            </a:r>
          </a:p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Livvic" pitchFamily="2" charset="0"/>
                <a:ea typeface="Calibri"/>
                <a:cs typeface="Calibri"/>
              </a:rPr>
              <a:t>COMM 231</a:t>
            </a:r>
            <a:endParaRPr lang="en-CA" sz="1200" dirty="0">
              <a:effectLst/>
              <a:latin typeface="Livvic" pitchFamily="2" charset="0"/>
              <a:ea typeface="Calibri"/>
              <a:cs typeface="Calibri"/>
            </a:endParaRPr>
          </a:p>
        </p:txBody>
      </p:sp>
      <p:pic>
        <p:nvPicPr>
          <p:cNvPr id="3" name="Picture 2" descr="A green and black logo&#10;&#10;AI-generated content may be incorrect.">
            <a:extLst>
              <a:ext uri="{FF2B5EF4-FFF2-40B4-BE49-F238E27FC236}">
                <a16:creationId xmlns:a16="http://schemas.microsoft.com/office/drawing/2014/main" id="{39E5A30C-E263-7423-FB99-1B5A29712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719" y="5867598"/>
            <a:ext cx="1089031" cy="894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mowing a lawn&#10;&#10;AI-generated content may be incorrect.">
            <a:extLst>
              <a:ext uri="{FF2B5EF4-FFF2-40B4-BE49-F238E27FC236}">
                <a16:creationId xmlns:a16="http://schemas.microsoft.com/office/drawing/2014/main" id="{289B4507-D07E-FBBE-CE3C-A4EB1F76F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855" y="69783"/>
            <a:ext cx="8224290" cy="671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DAE00A-C351-C67E-A279-98D0D77408ED}"/>
              </a:ext>
            </a:extLst>
          </p:cNvPr>
          <p:cNvSpPr/>
          <p:nvPr/>
        </p:nvSpPr>
        <p:spPr>
          <a:xfrm>
            <a:off x="9289256" y="6093619"/>
            <a:ext cx="752107" cy="550067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 descr="A green and black logo&#10;&#10;AI-generated content may be incorrect.">
            <a:extLst>
              <a:ext uri="{FF2B5EF4-FFF2-40B4-BE49-F238E27FC236}">
                <a16:creationId xmlns:a16="http://schemas.microsoft.com/office/drawing/2014/main" id="{A7BEC3E1-C4B1-0B5E-5118-55A7ED948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256" y="6093619"/>
            <a:ext cx="752107" cy="5500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643E63-50FC-899A-A4B8-68DB807C3E25}"/>
              </a:ext>
            </a:extLst>
          </p:cNvPr>
          <p:cNvSpPr txBox="1"/>
          <p:nvPr/>
        </p:nvSpPr>
        <p:spPr>
          <a:xfrm>
            <a:off x="2542955" y="1498294"/>
            <a:ext cx="37513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376751"/>
                </a:solidFill>
                <a:latin typeface="Livvic" pitchFamily="2" charset="0"/>
              </a:rPr>
              <a:t>Lawn &amp; Garden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>
              <a:solidFill>
                <a:srgbClr val="376751"/>
              </a:solidFill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376751"/>
                </a:solidFill>
                <a:latin typeface="Livvic" pitchFamily="2" charset="0"/>
              </a:rPr>
              <a:t>Spring Cleanup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>
              <a:solidFill>
                <a:srgbClr val="376751"/>
              </a:solidFill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376751"/>
                </a:solidFill>
                <a:latin typeface="Livvic" pitchFamily="2" charset="0"/>
              </a:rPr>
              <a:t>Planting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>
              <a:solidFill>
                <a:srgbClr val="376751"/>
              </a:solidFill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376751"/>
                </a:solidFill>
                <a:latin typeface="Livvic" pitchFamily="2" charset="0"/>
              </a:rPr>
              <a:t>Mulching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>
              <a:solidFill>
                <a:srgbClr val="376751"/>
              </a:solidFill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376751"/>
                </a:solidFill>
                <a:latin typeface="Livvic" pitchFamily="2" charset="0"/>
              </a:rPr>
              <a:t>Garden Design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23A0D0-15E8-E97A-D367-B62C29B0C154}"/>
              </a:ext>
            </a:extLst>
          </p:cNvPr>
          <p:cNvSpPr txBox="1"/>
          <p:nvPr/>
        </p:nvSpPr>
        <p:spPr>
          <a:xfrm rot="20992166">
            <a:off x="7196180" y="2230125"/>
            <a:ext cx="231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solidFill>
                  <a:srgbClr val="FFFF00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EARLY BIRD SALE!</a:t>
            </a:r>
          </a:p>
          <a:p>
            <a:pPr algn="ctr"/>
            <a:r>
              <a:rPr lang="en-CA" sz="1600" b="1" dirty="0">
                <a:solidFill>
                  <a:srgbClr val="FFFF00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TILL FEBRUARY 1</a:t>
            </a:r>
            <a:r>
              <a:rPr lang="en-CA" sz="1600" b="1" baseline="30000" dirty="0">
                <a:solidFill>
                  <a:srgbClr val="FFFF00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st</a:t>
            </a:r>
            <a:endParaRPr lang="en-CA" sz="1600" b="1" dirty="0">
              <a:solidFill>
                <a:srgbClr val="FFFF00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81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A0D24-AF79-BD46-B34D-3713CBAF8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E46B8B25-82AD-FA17-D7EA-AC1A81A4E290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vvic" pitchFamily="2" charset="77"/>
              </a:rPr>
              <a:t>Conclusion</a:t>
            </a:r>
            <a:endParaRPr lang="en-US" sz="2400" b="1" dirty="0">
              <a:solidFill>
                <a:schemeClr val="bg1"/>
              </a:solidFill>
              <a:latin typeface="Livvic" pitchFamily="2" charset="77"/>
            </a:endParaRPr>
          </a:p>
        </p:txBody>
      </p:sp>
      <p:pic>
        <p:nvPicPr>
          <p:cNvPr id="4" name="Picture 3" descr="A green and black logo&#10;&#10;AI-generated content may be incorrect.">
            <a:extLst>
              <a:ext uri="{FF2B5EF4-FFF2-40B4-BE49-F238E27FC236}">
                <a16:creationId xmlns:a16="http://schemas.microsoft.com/office/drawing/2014/main" id="{DC867B02-FB00-B81E-6D04-EB144BAD5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719" y="5867598"/>
            <a:ext cx="1089031" cy="894152"/>
          </a:xfrm>
          <a:prstGeom prst="rect">
            <a:avLst/>
          </a:prstGeom>
        </p:spPr>
      </p:pic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C6018F26-7091-B2CA-C989-02F0F24C6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99" y="1834187"/>
            <a:ext cx="9705860" cy="452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68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>
          <a:extLst>
            <a:ext uri="{FF2B5EF4-FFF2-40B4-BE49-F238E27FC236}">
              <a16:creationId xmlns:a16="http://schemas.microsoft.com/office/drawing/2014/main" id="{8209CA7C-5653-65ED-CE56-EA9934606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29;p33">
            <a:extLst>
              <a:ext uri="{FF2B5EF4-FFF2-40B4-BE49-F238E27FC236}">
                <a16:creationId xmlns:a16="http://schemas.microsoft.com/office/drawing/2014/main" id="{00740DAB-A188-A51D-4D04-0DDB7113A56C}"/>
              </a:ext>
            </a:extLst>
          </p:cNvPr>
          <p:cNvSpPr/>
          <p:nvPr/>
        </p:nvSpPr>
        <p:spPr>
          <a:xfrm rot="10800000" flipH="1">
            <a:off x="682799" y="408788"/>
            <a:ext cx="10993452" cy="11226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232;p33">
            <a:extLst>
              <a:ext uri="{FF2B5EF4-FFF2-40B4-BE49-F238E27FC236}">
                <a16:creationId xmlns:a16="http://schemas.microsoft.com/office/drawing/2014/main" id="{448EFF5D-FDE6-96C2-89F4-221CE8ACE5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12673" y="491636"/>
            <a:ext cx="9939410" cy="9569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800" b="1" dirty="0">
                <a:solidFill>
                  <a:schemeClr val="lt1"/>
                </a:solidFill>
              </a:rPr>
              <a:t>Size-Up &amp; Insights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60B21-3405-627E-AA94-E6BFCD5A5F95}"/>
              </a:ext>
            </a:extLst>
          </p:cNvPr>
          <p:cNvSpPr txBox="1"/>
          <p:nvPr/>
        </p:nvSpPr>
        <p:spPr>
          <a:xfrm>
            <a:off x="682798" y="1529726"/>
            <a:ext cx="10133367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latin typeface="Livvic" pitchFamily="2" charset="0"/>
              </a:rPr>
              <a:t>Real Value to End-User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vvic" pitchFamily="2" charset="0"/>
              </a:rPr>
              <a:t>Integration of services eliminates need to manage multiple contractors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vvic" pitchFamily="2" charset="0"/>
              </a:rPr>
              <a:t>Trained staff to operate heavy machinery that customers are unable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vvic" pitchFamily="2" charset="0"/>
              </a:rPr>
              <a:t>Custom solutions tailored to property with pre-project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ivvic" pitchFamily="2" charset="0"/>
            </a:endParaRPr>
          </a:p>
          <a:p>
            <a:r>
              <a:rPr lang="en-US" b="1" dirty="0">
                <a:latin typeface="Livvic" pitchFamily="2" charset="0"/>
              </a:rPr>
              <a:t>Painful, Serious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vvic" pitchFamily="2" charset="0"/>
              </a:rPr>
              <a:t>Premature client base for non-construction (maintenance/planting)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vvic" pitchFamily="2" charset="0"/>
              </a:rPr>
              <a:t>Unfilled maintenance schedules leads to bleeding of efficient time</a:t>
            </a:r>
          </a:p>
          <a:p>
            <a:endParaRPr lang="en-US" dirty="0">
              <a:latin typeface="Livvic" pitchFamily="2" charset="0"/>
            </a:endParaRPr>
          </a:p>
          <a:p>
            <a:r>
              <a:rPr lang="en-US" b="1" dirty="0">
                <a:latin typeface="Livvic" pitchFamily="2" charset="0"/>
              </a:rPr>
              <a:t>Robust Market, Margin, 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vvic" pitchFamily="2" charset="0"/>
              </a:rPr>
              <a:t>Growing regional market following covid of affluent homeowners and cottagers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vvic" pitchFamily="2" charset="0"/>
              </a:rPr>
              <a:t>10-15% profit margins support self-funded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vvic" pitchFamily="2" charset="0"/>
              </a:rPr>
              <a:t>3,500+ residential units in permitting pipeline indicate strong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ivvic" pitchFamily="2" charset="0"/>
            </a:endParaRPr>
          </a:p>
          <a:p>
            <a:r>
              <a:rPr lang="en-US" b="1" dirty="0">
                <a:latin typeface="Livvic" pitchFamily="2" charset="0"/>
              </a:rPr>
              <a:t>Good Fit,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vvic" pitchFamily="2" charset="0"/>
              </a:rPr>
              <a:t>Established staff, equipment, and strong local construction reputation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vvic" pitchFamily="2" charset="0"/>
              </a:rPr>
              <a:t>Self-financing model enable expansion into other segments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vvic" pitchFamily="2" charset="0"/>
              </a:rPr>
              <a:t>Proven growth trajectory for landscape and carpentry with consistent revenue increases</a:t>
            </a:r>
          </a:p>
        </p:txBody>
      </p:sp>
      <p:pic>
        <p:nvPicPr>
          <p:cNvPr id="2" name="Picture 1" descr="A green and black logo&#10;&#10;AI-generated content may be incorrect.">
            <a:extLst>
              <a:ext uri="{FF2B5EF4-FFF2-40B4-BE49-F238E27FC236}">
                <a16:creationId xmlns:a16="http://schemas.microsoft.com/office/drawing/2014/main" id="{64D02856-2C05-44D0-5673-F73248D57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719" y="5877223"/>
            <a:ext cx="1089031" cy="8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1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10D59EBF-9AC6-6F93-4686-9CB141512D4F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i="0" u="none" strike="noStrike" baseline="0" dirty="0">
                <a:solidFill>
                  <a:schemeClr val="bg1"/>
                </a:solidFill>
                <a:latin typeface="Livvic" pitchFamily="2" charset="77"/>
              </a:rPr>
              <a:t>Performance Goals &amp; Issues</a:t>
            </a:r>
            <a:endParaRPr lang="en-US" sz="2400" b="1" dirty="0">
              <a:solidFill>
                <a:schemeClr val="bg1"/>
              </a:solidFill>
              <a:latin typeface="Livvic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B8DB59-F5EC-A427-D15A-4B0968ADAEE9}"/>
              </a:ext>
            </a:extLst>
          </p:cNvPr>
          <p:cNvSpPr txBox="1"/>
          <p:nvPr/>
        </p:nvSpPr>
        <p:spPr>
          <a:xfrm>
            <a:off x="682799" y="1613171"/>
            <a:ext cx="5130860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0" u="none" strike="noStrike" cap="none" normalizeH="0" baseline="0" dirty="0">
                <a:ln>
                  <a:noFill/>
                </a:ln>
                <a:effectLst/>
                <a:latin typeface="Livvic" pitchFamily="2" charset="0"/>
              </a:rPr>
              <a:t>Goals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0" u="none" strike="noStrike" cap="none" normalizeH="0" baseline="0" dirty="0">
              <a:ln>
                <a:noFill/>
              </a:ln>
              <a:effectLst/>
              <a:latin typeface="Livvic" pitchFamily="2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i="0" u="none" strike="noStrike" cap="none" normalizeH="0" baseline="0" dirty="0">
                <a:ln>
                  <a:noFill/>
                </a:ln>
                <a:effectLst/>
                <a:latin typeface="Livvic" pitchFamily="2" charset="0"/>
              </a:rPr>
              <a:t>Increase qualified leads </a:t>
            </a:r>
            <a:r>
              <a:rPr lang="en-CA" dirty="0">
                <a:latin typeface="Livvic" pitchFamily="2" charset="0"/>
              </a:rPr>
              <a:t>for non-construction segments.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CA" dirty="0">
              <a:latin typeface="Livvic" pitchFamily="2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CA" altLang="en-US" i="0" u="none" strike="noStrike" cap="none" normalizeH="0" baseline="0" dirty="0">
                <a:ln>
                  <a:noFill/>
                </a:ln>
                <a:effectLst/>
                <a:latin typeface="Livvic" pitchFamily="2" charset="0"/>
              </a:rPr>
              <a:t>Achieve </a:t>
            </a:r>
            <a:r>
              <a:rPr lang="en-CA" altLang="en-US" dirty="0">
                <a:latin typeface="Livvic" pitchFamily="2" charset="0"/>
              </a:rPr>
              <a:t>50</a:t>
            </a:r>
            <a:r>
              <a:rPr lang="en-CA" altLang="en-US" i="0" u="none" strike="noStrike" cap="none" normalizeH="0" baseline="0" dirty="0">
                <a:ln>
                  <a:noFill/>
                </a:ln>
                <a:effectLst/>
                <a:latin typeface="Livvic" pitchFamily="2" charset="0"/>
              </a:rPr>
              <a:t>% </a:t>
            </a:r>
            <a:r>
              <a:rPr lang="en-CA" altLang="en-US" dirty="0">
                <a:latin typeface="Livvic" pitchFamily="2" charset="0"/>
              </a:rPr>
              <a:t>growth in maintenance for the 2026 landscape season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CA" altLang="en-US" dirty="0">
              <a:latin typeface="Livvic" pitchFamily="2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CA" altLang="en-US" dirty="0">
                <a:latin typeface="Livvic" pitchFamily="2" charset="0"/>
              </a:rPr>
              <a:t>Maintain current KPI’s in construction segment; same proportional qualified leads, continued full schedule for both landscape crews and carpentry crew.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i="0" u="none" strike="noStrike" cap="none" normalizeH="0" baseline="0" dirty="0">
              <a:ln>
                <a:noFill/>
              </a:ln>
              <a:effectLst/>
              <a:latin typeface="Livvic" pitchFamily="2" charset="0"/>
            </a:endParaRPr>
          </a:p>
        </p:txBody>
      </p:sp>
      <p:pic>
        <p:nvPicPr>
          <p:cNvPr id="4" name="Picture 3" descr="A green and black logo&#10;&#10;AI-generated content may be incorrect.">
            <a:extLst>
              <a:ext uri="{FF2B5EF4-FFF2-40B4-BE49-F238E27FC236}">
                <a16:creationId xmlns:a16="http://schemas.microsoft.com/office/drawing/2014/main" id="{B3131E87-12ED-9E08-9A6D-C3CD90D1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719" y="5867598"/>
            <a:ext cx="1089031" cy="894152"/>
          </a:xfrm>
          <a:prstGeom prst="rect">
            <a:avLst/>
          </a:prstGeom>
        </p:spPr>
      </p:pic>
      <p:pic>
        <p:nvPicPr>
          <p:cNvPr id="6" name="Picture 5" descr="A line of cars on a black background&#10;&#10;AI-generated content may be incorrect.">
            <a:extLst>
              <a:ext uri="{FF2B5EF4-FFF2-40B4-BE49-F238E27FC236}">
                <a16:creationId xmlns:a16="http://schemas.microsoft.com/office/drawing/2014/main" id="{2CB84344-A34C-4FF0-3CC8-E8D76CEE4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7302" y="4609281"/>
            <a:ext cx="6511616" cy="3549168"/>
          </a:xfrm>
          <a:prstGeom prst="rect">
            <a:avLst/>
          </a:prstGeom>
        </p:spPr>
      </p:pic>
      <p:pic>
        <p:nvPicPr>
          <p:cNvPr id="7" name="Picture 6" descr="A line of cars on a black background&#10;&#10;AI-generated content may be incorrect.">
            <a:extLst>
              <a:ext uri="{FF2B5EF4-FFF2-40B4-BE49-F238E27FC236}">
                <a16:creationId xmlns:a16="http://schemas.microsoft.com/office/drawing/2014/main" id="{EC682387-8EFC-B85F-72F3-E5ECD895F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100" y="4609281"/>
            <a:ext cx="6511616" cy="3549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2A477-0CD5-949F-8AAF-0A5E402A5163}"/>
              </a:ext>
            </a:extLst>
          </p:cNvPr>
          <p:cNvSpPr txBox="1"/>
          <p:nvPr/>
        </p:nvSpPr>
        <p:spPr>
          <a:xfrm>
            <a:off x="6378341" y="1613170"/>
            <a:ext cx="5794412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0" u="none" strike="noStrike" cap="none" normalizeH="0" baseline="0" dirty="0">
                <a:ln>
                  <a:noFill/>
                </a:ln>
                <a:effectLst/>
                <a:latin typeface="Livvic" pitchFamily="2" charset="0"/>
              </a:rPr>
              <a:t>Internal &amp; External Issues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Livvic" pitchFamily="2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Livvic" pitchFamily="2" charset="0"/>
              </a:rPr>
              <a:t>Owner Dependent for selling and quoting jobs; significant time lost selling rather than strategic management.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Livvic" pitchFamily="2" charset="0"/>
              </a:rPr>
              <a:t>Limited marketing budget focused mostly on content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Livvic" pitchFamily="2" charset="0"/>
              </a:rPr>
              <a:t>Limited to physical capabilities; Additional qualified leads in fully scheduled segment has diminishing returns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Livvic" pitchFamily="2" charset="0"/>
              </a:rPr>
              <a:t>AI utilized only for content creation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Livvic" pitchFamily="2" charset="0"/>
              </a:rPr>
              <a:t>Large landscape competitors with massive market share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Livvic" pitchFamily="2" charset="0"/>
              </a:rPr>
              <a:t>Local maintenance only providers have large hold on market; economy of scale</a:t>
            </a:r>
          </a:p>
        </p:txBody>
      </p:sp>
    </p:spTree>
    <p:extLst>
      <p:ext uri="{BB962C8B-B14F-4D97-AF65-F5344CB8AC3E}">
        <p14:creationId xmlns:p14="http://schemas.microsoft.com/office/powerpoint/2010/main" val="133433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A125-6310-19A2-D009-E3C2F653B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0DE59573-3A87-A4E9-0131-A1106F343017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Aptos Display"/>
              </a:rPr>
              <a:t>Marketing Strategy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91E0F-A3E3-83B3-80D8-2613E2A0DA27}"/>
              </a:ext>
            </a:extLst>
          </p:cNvPr>
          <p:cNvSpPr txBox="1"/>
          <p:nvPr/>
        </p:nvSpPr>
        <p:spPr>
          <a:xfrm>
            <a:off x="682799" y="2136338"/>
            <a:ext cx="10133367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Highlight recurring maintenance in marketing communications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Livvic" pitchFamily="2" charset="77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Grow maintenance &amp; other under performing segments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i="0" u="none" strike="noStrike" cap="none" normalizeH="0" baseline="0" dirty="0">
              <a:ln>
                <a:noFill/>
              </a:ln>
              <a:effectLst/>
              <a:latin typeface="Livvic" pitchFamily="2" charset="77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Shift sales time away from owners onto sales agents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latin typeface="Livvic" pitchFamily="2" charset="77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Livvic" pitchFamily="2" charset="77"/>
              </a:rPr>
              <a:t>Continue to grow well-performing segments</a:t>
            </a:r>
            <a:endParaRPr lang="en-US" altLang="en-US" i="0" u="none" strike="noStrike" cap="none" normalizeH="0" baseline="0" dirty="0">
              <a:ln>
                <a:noFill/>
              </a:ln>
              <a:effectLst/>
              <a:latin typeface="Livvic" pitchFamily="2" charset="77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Livvic" pitchFamily="2" charset="77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Increase local brand awareness</a:t>
            </a:r>
          </a:p>
        </p:txBody>
      </p:sp>
      <p:pic>
        <p:nvPicPr>
          <p:cNvPr id="13" name="Picture 12" descr="A green and black logo&#10;&#10;AI-generated content may be incorrect.">
            <a:extLst>
              <a:ext uri="{FF2B5EF4-FFF2-40B4-BE49-F238E27FC236}">
                <a16:creationId xmlns:a16="http://schemas.microsoft.com/office/drawing/2014/main" id="{639FF0E8-9CFC-D6FD-A397-9DEFA7DFE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719" y="5867598"/>
            <a:ext cx="1089031" cy="894152"/>
          </a:xfrm>
          <a:prstGeom prst="rect">
            <a:avLst/>
          </a:prstGeom>
        </p:spPr>
      </p:pic>
      <p:pic>
        <p:nvPicPr>
          <p:cNvPr id="4" name="Picture 3" descr="A silhouette of a person pushing a large circle&#10;&#10;AI-generated content may be incorrect.">
            <a:extLst>
              <a:ext uri="{FF2B5EF4-FFF2-40B4-BE49-F238E27FC236}">
                <a16:creationId xmlns:a16="http://schemas.microsoft.com/office/drawing/2014/main" id="{661B54D1-BB97-419F-6850-9ED6DB2F1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209" y="2792603"/>
            <a:ext cx="62960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8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D4B2-A081-5F81-6F76-D478EA563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26864576-C40F-1032-57E8-8FD324459FC8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Aptos Display"/>
              </a:rPr>
              <a:t>ICP Described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62DA33-BC32-165C-BCB4-1FF362F7D331}"/>
              </a:ext>
            </a:extLst>
          </p:cNvPr>
          <p:cNvSpPr txBox="1"/>
          <p:nvPr/>
        </p:nvSpPr>
        <p:spPr>
          <a:xfrm>
            <a:off x="682799" y="1693352"/>
            <a:ext cx="5413202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Pines Group (ICP)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i="0" u="none" strike="noStrike" cap="none" normalizeH="0" baseline="0" dirty="0">
              <a:ln>
                <a:noFill/>
              </a:ln>
              <a:effectLst/>
              <a:latin typeface="Livvic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Livvic" pitchFamily="2" charset="77"/>
              </a:rPr>
              <a:t>Wealthy home-owners/firms representing</a:t>
            </a:r>
            <a:endParaRPr lang="en-US" altLang="en-US" i="0" u="none" strike="noStrike" cap="none" normalizeH="0" baseline="0" dirty="0">
              <a:ln>
                <a:noFill/>
              </a:ln>
              <a:effectLst/>
              <a:latin typeface="Livvic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i="0" u="none" strike="noStrike" cap="none" normalizeH="0" baseline="0" dirty="0">
              <a:ln>
                <a:noFill/>
              </a:ln>
              <a:effectLst/>
              <a:latin typeface="Livvic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Enjoys outdoor living spaces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Livvic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Livvic" pitchFamily="2" charset="77"/>
              </a:rPr>
              <a:t>Prefer self managed professionals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i="0" u="none" strike="noStrike" cap="none" normalizeH="0" baseline="0" dirty="0">
              <a:ln>
                <a:noFill/>
              </a:ln>
              <a:effectLst/>
              <a:latin typeface="Livvic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Livvic" pitchFamily="2" charset="77"/>
              </a:rPr>
              <a:t>Value adding property investments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i="0" u="none" strike="noStrike" cap="none" normalizeH="0" baseline="0" dirty="0">
              <a:ln>
                <a:noFill/>
              </a:ln>
              <a:effectLst/>
              <a:latin typeface="Livvic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Decision makers are often financiers or adjacent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Livvic" pitchFamily="2" charset="77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i="1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Buyer: </a:t>
            </a:r>
            <a:r>
              <a:rPr lang="en-US" altLang="en-US" dirty="0">
                <a:latin typeface="Livvic" pitchFamily="2" charset="77"/>
              </a:rPr>
              <a:t>Residential home-owner or home builder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i="0" u="none" strike="noStrike" cap="none" normalizeH="0" baseline="0" dirty="0">
              <a:ln>
                <a:noFill/>
              </a:ln>
              <a:effectLst/>
              <a:latin typeface="Livvic" pitchFamily="2" charset="77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i="1" dirty="0">
                <a:latin typeface="Livvic" pitchFamily="2" charset="77"/>
              </a:rPr>
              <a:t>End User: </a:t>
            </a:r>
            <a:r>
              <a:rPr lang="en-US" altLang="en-US" dirty="0">
                <a:latin typeface="Livvic" pitchFamily="2" charset="77"/>
              </a:rPr>
              <a:t>Home-owner or company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i="0" u="none" strike="noStrike" cap="none" normalizeH="0" baseline="0" dirty="0">
              <a:ln>
                <a:noFill/>
              </a:ln>
              <a:effectLst/>
              <a:latin typeface="Livvic" pitchFamily="2" charset="77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i="1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Influencers:</a:t>
            </a:r>
            <a:r>
              <a:rPr lang="en-US" altLang="en-US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 Designers, Project managers</a:t>
            </a:r>
          </a:p>
        </p:txBody>
      </p:sp>
      <p:pic>
        <p:nvPicPr>
          <p:cNvPr id="3" name="Picture 2" descr="A green and black logo&#10;&#10;AI-generated content may be incorrect.">
            <a:extLst>
              <a:ext uri="{FF2B5EF4-FFF2-40B4-BE49-F238E27FC236}">
                <a16:creationId xmlns:a16="http://schemas.microsoft.com/office/drawing/2014/main" id="{857BBCA7-538A-23BC-CC03-491DF4681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719" y="5867598"/>
            <a:ext cx="1089031" cy="894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9A8E8-F8BA-9031-C848-389FE095ED95}"/>
              </a:ext>
            </a:extLst>
          </p:cNvPr>
          <p:cNvSpPr txBox="1"/>
          <p:nvPr/>
        </p:nvSpPr>
        <p:spPr>
          <a:xfrm>
            <a:off x="6095999" y="1693351"/>
            <a:ext cx="5580252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Maintenance/Lawns (ICP)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i="0" u="none" strike="noStrike" cap="none" normalizeH="0" baseline="0" dirty="0">
              <a:ln>
                <a:noFill/>
              </a:ln>
              <a:effectLst/>
              <a:latin typeface="Livvic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Home-owners of all kinds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Livvic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Corporate offices/spaces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Livvic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Value convenience over money saving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Livvic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Non-DIYers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Livvic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i="0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Prefer annual/seasonal contracts for simplicity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Livvic" pitchFamily="2" charset="77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i="1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Buyer: </a:t>
            </a:r>
            <a:r>
              <a:rPr lang="en-US" altLang="en-US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Home-owner, Property manager, Facilities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latin typeface="Livvic" pitchFamily="2" charset="77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i="1" dirty="0">
                <a:latin typeface="Livvic" pitchFamily="2" charset="77"/>
              </a:rPr>
              <a:t>End User:</a:t>
            </a:r>
            <a:r>
              <a:rPr lang="en-US" altLang="en-US" dirty="0">
                <a:latin typeface="Livvic" pitchFamily="2" charset="77"/>
              </a:rPr>
              <a:t> Residents, Office workers</a:t>
            </a:r>
            <a:endParaRPr lang="en-US" altLang="en-US" i="1" dirty="0">
              <a:latin typeface="Livvic" pitchFamily="2" charset="77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i="1" dirty="0">
              <a:latin typeface="Livvic" pitchFamily="2" charset="77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i="1" dirty="0">
                <a:latin typeface="Livvic" pitchFamily="2" charset="77"/>
              </a:rPr>
              <a:t>Influencers:</a:t>
            </a:r>
            <a:r>
              <a:rPr lang="en-US" altLang="en-US" dirty="0">
                <a:latin typeface="Livvic" pitchFamily="2" charset="77"/>
              </a:rPr>
              <a:t> Property manager, word of mouth</a:t>
            </a:r>
            <a:endParaRPr lang="en-US" altLang="en-US" i="1" dirty="0">
              <a:latin typeface="Livv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184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123FE-6414-0BE2-3FBF-D5E15867A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680ECA08-F1C9-5C02-1628-323194FE7E55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Aptos Display"/>
              </a:rPr>
              <a:t>Positioning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04CC-ADF9-CF1B-7013-24F47F1B99CE}"/>
              </a:ext>
            </a:extLst>
          </p:cNvPr>
          <p:cNvSpPr txBox="1"/>
          <p:nvPr/>
        </p:nvSpPr>
        <p:spPr>
          <a:xfrm>
            <a:off x="1029316" y="1531477"/>
            <a:ext cx="1013336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i="1" u="none" strike="noStrike" cap="none" normalizeH="0" baseline="0" dirty="0">
                <a:ln>
                  <a:noFill/>
                </a:ln>
                <a:effectLst/>
                <a:latin typeface="Livvic" pitchFamily="2" charset="77"/>
              </a:rPr>
              <a:t>“Southern Georgian Bay’s Premier Landscaping and Building Company”</a:t>
            </a:r>
          </a:p>
        </p:txBody>
      </p:sp>
      <p:pic>
        <p:nvPicPr>
          <p:cNvPr id="4" name="Picture 3" descr="A green and black logo&#10;&#10;AI-generated content may be incorrect.">
            <a:extLst>
              <a:ext uri="{FF2B5EF4-FFF2-40B4-BE49-F238E27FC236}">
                <a16:creationId xmlns:a16="http://schemas.microsoft.com/office/drawing/2014/main" id="{87E15F45-35FB-EFAE-6E36-2C92C24C0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719" y="5867598"/>
            <a:ext cx="1089031" cy="894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ED04F7-1CA4-E837-17E4-14D92E54C0C7}"/>
              </a:ext>
            </a:extLst>
          </p:cNvPr>
          <p:cNvSpPr txBox="1"/>
          <p:nvPr/>
        </p:nvSpPr>
        <p:spPr>
          <a:xfrm>
            <a:off x="682799" y="2054001"/>
            <a:ext cx="58046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Livvic" pitchFamily="2" charset="0"/>
              </a:rPr>
              <a:t>Emphasis on being a trusted </a:t>
            </a:r>
            <a:r>
              <a:rPr lang="en-CA" b="1" i="1" dirty="0">
                <a:latin typeface="Livvic" pitchFamily="2" charset="0"/>
              </a:rPr>
              <a:t>partner</a:t>
            </a:r>
            <a:r>
              <a:rPr lang="en-CA" dirty="0">
                <a:latin typeface="Livvic" pitchFamily="2" charset="0"/>
              </a:rPr>
              <a:t> in crafting beautiful, creative, and unique properties, seamlessly integrating homes and landscapes at a premier level.</a:t>
            </a:r>
          </a:p>
          <a:p>
            <a:endParaRPr lang="en-CA" b="1" dirty="0">
              <a:latin typeface="Livvic" pitchFamily="2" charset="0"/>
            </a:endParaRPr>
          </a:p>
          <a:p>
            <a:r>
              <a:rPr lang="en-CA" b="1" dirty="0">
                <a:latin typeface="Livvic" pitchFamily="2" charset="0"/>
              </a:rPr>
              <a:t>Company Values:</a:t>
            </a:r>
          </a:p>
          <a:p>
            <a:endParaRPr lang="en-CA" b="1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Expertise &amp; Attention to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Passion &amp; Dedication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Team 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Local, Owner-led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Client Partnership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C9EB7-84A5-955C-7FED-414EA284746B}"/>
              </a:ext>
            </a:extLst>
          </p:cNvPr>
          <p:cNvSpPr txBox="1"/>
          <p:nvPr/>
        </p:nvSpPr>
        <p:spPr>
          <a:xfrm>
            <a:off x="7219865" y="2146334"/>
            <a:ext cx="433136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/>
              <a:t>Maintenance Focused</a:t>
            </a:r>
          </a:p>
          <a:p>
            <a:pPr algn="ctr"/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Long Term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Fast, Friendly &amp; Responsive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Experts in Horticulture &amp; Property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955E8-4AEC-A50E-9C9A-79D9135B4EB7}"/>
              </a:ext>
            </a:extLst>
          </p:cNvPr>
          <p:cNvSpPr txBox="1"/>
          <p:nvPr/>
        </p:nvSpPr>
        <p:spPr>
          <a:xfrm>
            <a:off x="4428009" y="4426205"/>
            <a:ext cx="712322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latin typeface="Livvic" pitchFamily="2" charset="0"/>
              </a:rPr>
              <a:t>Southern Georgian Bay’s premier Landscaping and Building company</a:t>
            </a:r>
          </a:p>
          <a:p>
            <a:r>
              <a:rPr lang="en-US" i="1" dirty="0">
                <a:latin typeface="Livvic" pitchFamily="2" charset="0"/>
              </a:rPr>
              <a:t>	Reliable partners for all year-round needs.</a:t>
            </a:r>
          </a:p>
          <a:p>
            <a:r>
              <a:rPr lang="en-US" b="1" i="1" dirty="0">
                <a:latin typeface="Livvic" pitchFamily="2" charset="0"/>
              </a:rPr>
              <a:t>Design                    Build                     Manage                     Maintain</a:t>
            </a:r>
            <a:endParaRPr lang="en-CA" b="1" dirty="0">
              <a:latin typeface="Livv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4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4368D-ACA9-14B5-95DC-33DB8DADC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9FDC0C06-6AE7-21E8-5D19-30322F249597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Aptos Display"/>
              </a:rPr>
              <a:t>Total Customer Experience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0DC00892-399D-1282-B01B-CEE3FFF66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719" y="5867598"/>
            <a:ext cx="1089031" cy="894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5460D6-3310-0791-5BB9-55383992DE86}"/>
              </a:ext>
            </a:extLst>
          </p:cNvPr>
          <p:cNvSpPr txBox="1"/>
          <p:nvPr/>
        </p:nvSpPr>
        <p:spPr>
          <a:xfrm>
            <a:off x="682799" y="2541456"/>
            <a:ext cx="5413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Livvic" pitchFamily="2" charset="0"/>
              </a:rPr>
              <a:t>Pain Points</a:t>
            </a:r>
          </a:p>
          <a:p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Lack of trust in quality and timing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Hard to differentiate poor and good quality companies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Hard to pinpoint reasoning for price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Delays; Issues with timeline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Non-continued relationship for future inquiries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CFEE8-0AA8-14AB-BFE8-0048F64CE2FE}"/>
              </a:ext>
            </a:extLst>
          </p:cNvPr>
          <p:cNvSpPr txBox="1"/>
          <p:nvPr/>
        </p:nvSpPr>
        <p:spPr>
          <a:xfrm>
            <a:off x="168442" y="1627727"/>
            <a:ext cx="11855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Livvic" pitchFamily="2" charset="0"/>
              </a:rPr>
              <a:t>Need for service </a:t>
            </a:r>
            <a:r>
              <a:rPr lang="en-CA" b="1" dirty="0">
                <a:latin typeface="Livvic" pitchFamily="2" charset="0"/>
              </a:rPr>
              <a:t>→</a:t>
            </a:r>
            <a:r>
              <a:rPr lang="en-CA" dirty="0">
                <a:latin typeface="Livvic" pitchFamily="2" charset="0"/>
              </a:rPr>
              <a:t> Creates initial designs </a:t>
            </a:r>
            <a:r>
              <a:rPr lang="en-CA" b="1" dirty="0">
                <a:latin typeface="Livvic" pitchFamily="2" charset="0"/>
              </a:rPr>
              <a:t>→ </a:t>
            </a:r>
            <a:r>
              <a:rPr lang="en-CA" dirty="0">
                <a:latin typeface="Livvic" pitchFamily="2" charset="0"/>
              </a:rPr>
              <a:t>Collect quotes </a:t>
            </a:r>
            <a:r>
              <a:rPr lang="en-CA" b="1" dirty="0">
                <a:latin typeface="Livvic" pitchFamily="2" charset="0"/>
              </a:rPr>
              <a:t>→</a:t>
            </a:r>
            <a:r>
              <a:rPr lang="en-CA" dirty="0">
                <a:latin typeface="Livvic" pitchFamily="2" charset="0"/>
              </a:rPr>
              <a:t> Decides on contractor </a:t>
            </a:r>
            <a:r>
              <a:rPr lang="en-CA" b="1" dirty="0">
                <a:latin typeface="Livvic" pitchFamily="2" charset="0"/>
              </a:rPr>
              <a:t>→</a:t>
            </a:r>
            <a:r>
              <a:rPr lang="en-CA" dirty="0">
                <a:latin typeface="Livvic" pitchFamily="2" charset="0"/>
              </a:rPr>
              <a:t> Creates detailed designs ↓ </a:t>
            </a:r>
          </a:p>
          <a:p>
            <a:pPr algn="r"/>
            <a:r>
              <a:rPr lang="en-CA" dirty="0">
                <a:latin typeface="Livvic" pitchFamily="2" charset="0"/>
              </a:rPr>
              <a:t> Continued communication ← Project execution</a:t>
            </a:r>
            <a:endParaRPr lang="en-CA" b="1" dirty="0">
              <a:latin typeface="Livvic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55526-B2BE-3A46-7F0C-B53DA04DDBC0}"/>
              </a:ext>
            </a:extLst>
          </p:cNvPr>
          <p:cNvSpPr txBox="1"/>
          <p:nvPr/>
        </p:nvSpPr>
        <p:spPr>
          <a:xfrm>
            <a:off x="6096000" y="2541456"/>
            <a:ext cx="50693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Livvic" pitchFamily="2" charset="0"/>
              </a:rPr>
              <a:t>Targets</a:t>
            </a:r>
          </a:p>
          <a:p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Build trust with prospective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Communicate quality by showing examples not just through company testimonial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Free quotes and transparent pricing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Accurately communicate schedule and projected timelines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Stay connected with clients for future services</a:t>
            </a:r>
          </a:p>
        </p:txBody>
      </p:sp>
    </p:spTree>
    <p:extLst>
      <p:ext uri="{BB962C8B-B14F-4D97-AF65-F5344CB8AC3E}">
        <p14:creationId xmlns:p14="http://schemas.microsoft.com/office/powerpoint/2010/main" val="384319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3D8B2-8CEB-3F76-288A-8BA8592AF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10B2B403-EBF2-2B06-F8E8-D88EED6E0015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Aptos Display"/>
              </a:rPr>
              <a:t>Revenue, Pricing &amp; CAC:LTV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527CA15C-EC91-5125-2897-DA71A21C1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719" y="5867598"/>
            <a:ext cx="1089031" cy="89415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B24ECA-24F6-2DEE-A092-E9A666386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700740"/>
              </p:ext>
            </p:extLst>
          </p:nvPr>
        </p:nvGraphicFramePr>
        <p:xfrm>
          <a:off x="682799" y="1697857"/>
          <a:ext cx="10993452" cy="1424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573">
                  <a:extLst>
                    <a:ext uri="{9D8B030D-6E8A-4147-A177-3AD203B41FA5}">
                      <a16:colId xmlns:a16="http://schemas.microsoft.com/office/drawing/2014/main" val="2111261086"/>
                    </a:ext>
                  </a:extLst>
                </a:gridCol>
                <a:gridCol w="1673538">
                  <a:extLst>
                    <a:ext uri="{9D8B030D-6E8A-4147-A177-3AD203B41FA5}">
                      <a16:colId xmlns:a16="http://schemas.microsoft.com/office/drawing/2014/main" val="703562018"/>
                    </a:ext>
                  </a:extLst>
                </a:gridCol>
                <a:gridCol w="1673538">
                  <a:extLst>
                    <a:ext uri="{9D8B030D-6E8A-4147-A177-3AD203B41FA5}">
                      <a16:colId xmlns:a16="http://schemas.microsoft.com/office/drawing/2014/main" val="1956943938"/>
                    </a:ext>
                  </a:extLst>
                </a:gridCol>
                <a:gridCol w="2060585">
                  <a:extLst>
                    <a:ext uri="{9D8B030D-6E8A-4147-A177-3AD203B41FA5}">
                      <a16:colId xmlns:a16="http://schemas.microsoft.com/office/drawing/2014/main" val="955003279"/>
                    </a:ext>
                  </a:extLst>
                </a:gridCol>
                <a:gridCol w="1257307">
                  <a:extLst>
                    <a:ext uri="{9D8B030D-6E8A-4147-A177-3AD203B41FA5}">
                      <a16:colId xmlns:a16="http://schemas.microsoft.com/office/drawing/2014/main" val="2940529215"/>
                    </a:ext>
                  </a:extLst>
                </a:gridCol>
                <a:gridCol w="2742911">
                  <a:extLst>
                    <a:ext uri="{9D8B030D-6E8A-4147-A177-3AD203B41FA5}">
                      <a16:colId xmlns:a16="http://schemas.microsoft.com/office/drawing/2014/main" val="364913878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buNone/>
                      </a:pPr>
                      <a:r>
                        <a:rPr lang="en-CA" sz="1100" dirty="0">
                          <a:effectLst/>
                          <a:latin typeface="Livvic" pitchFamily="2" charset="0"/>
                        </a:rPr>
                        <a:t>Year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buNone/>
                      </a:pPr>
                      <a:r>
                        <a:rPr lang="en-CA" sz="1100" dirty="0">
                          <a:effectLst/>
                          <a:latin typeface="Livvic" pitchFamily="2" charset="0"/>
                        </a:rPr>
                        <a:t>Revenue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buNone/>
                      </a:pPr>
                      <a:r>
                        <a:rPr lang="en-CA" sz="1100" dirty="0">
                          <a:effectLst/>
                          <a:latin typeface="Livvic" pitchFamily="2" charset="0"/>
                        </a:rPr>
                        <a:t>Maintenance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buNone/>
                      </a:pPr>
                      <a:r>
                        <a:rPr lang="en-CA" sz="1100" dirty="0">
                          <a:effectLst/>
                          <a:latin typeface="Livvic" pitchFamily="2" charset="0"/>
                        </a:rPr>
                        <a:t>Other segments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Profit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Marketing Spend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3358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 dirty="0">
                          <a:effectLst/>
                          <a:latin typeface="Livvic" pitchFamily="2" charset="0"/>
                        </a:rPr>
                        <a:t>2023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1,500,00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0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 dirty="0">
                          <a:effectLst/>
                          <a:latin typeface="Livvic" pitchFamily="2" charset="0"/>
                        </a:rPr>
                        <a:t>1,500,00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 dirty="0">
                          <a:effectLst/>
                          <a:latin typeface="Livvic" pitchFamily="2" charset="0"/>
                        </a:rPr>
                        <a:t>?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?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6261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2024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 dirty="0">
                          <a:effectLst/>
                          <a:latin typeface="Livvic" pitchFamily="2" charset="0"/>
                        </a:rPr>
                        <a:t>2,300,000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 dirty="0">
                          <a:effectLst/>
                          <a:latin typeface="Livvic" pitchFamily="2" charset="0"/>
                        </a:rPr>
                        <a:t>0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2,300,000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 dirty="0">
                          <a:effectLst/>
                          <a:latin typeface="Livvic" pitchFamily="2" charset="0"/>
                        </a:rPr>
                        <a:t>?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?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67239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2025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3,000,000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150,000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2,850,000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 dirty="0">
                          <a:effectLst/>
                          <a:latin typeface="Livvic" pitchFamily="2" charset="0"/>
                        </a:rPr>
                        <a:t>500000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 dirty="0">
                          <a:effectLst/>
                          <a:latin typeface="Livvic" pitchFamily="2" charset="0"/>
                        </a:rPr>
                        <a:t>31000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2926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~2026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~4,200,000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~225,000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~3,975,000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>
                          <a:effectLst/>
                          <a:latin typeface="Livvic" pitchFamily="2" charset="0"/>
                        </a:rPr>
                        <a:t>~630,000</a:t>
                      </a:r>
                      <a:endParaRPr lang="en-CA" sz="110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200000"/>
                        </a:lnSpc>
                        <a:buNone/>
                      </a:pPr>
                      <a:r>
                        <a:rPr lang="en-CA" sz="1100" dirty="0">
                          <a:effectLst/>
                          <a:latin typeface="Livvic" pitchFamily="2" charset="0"/>
                        </a:rPr>
                        <a:t>~43,400</a:t>
                      </a:r>
                      <a:endParaRPr lang="en-CA" sz="1100" dirty="0">
                        <a:solidFill>
                          <a:srgbClr val="000000"/>
                        </a:solidFill>
                        <a:effectLst/>
                        <a:latin typeface="Livvic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8099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3CE1E3B-23A0-C6F0-E9A1-1A19EA67EBAA}"/>
              </a:ext>
            </a:extLst>
          </p:cNvPr>
          <p:cNvSpPr txBox="1"/>
          <p:nvPr/>
        </p:nvSpPr>
        <p:spPr>
          <a:xfrm>
            <a:off x="3020406" y="3207114"/>
            <a:ext cx="3977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$1990/customer CAC for quoted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r>
              <a:rPr lang="en-CA" b="1" dirty="0">
                <a:latin typeface="Livvic" pitchFamily="2" charset="0"/>
              </a:rPr>
              <a:t>Project revenues/project average</a:t>
            </a:r>
          </a:p>
          <a:p>
            <a:endParaRPr lang="en-CA" b="1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Carpentry ≈ $210,000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Landscape ≈ $112,500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Maintenance ≈ $20,000 (small landscaping jobs)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≈ 1600 (seasonal lawn + garden care)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3607EE-D43D-04DC-0FA9-0F74B7D14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03070"/>
              </p:ext>
            </p:extLst>
          </p:nvPr>
        </p:nvGraphicFramePr>
        <p:xfrm>
          <a:off x="682799" y="3207114"/>
          <a:ext cx="221440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380">
                  <a:extLst>
                    <a:ext uri="{9D8B030D-6E8A-4147-A177-3AD203B41FA5}">
                      <a16:colId xmlns:a16="http://schemas.microsoft.com/office/drawing/2014/main" val="2537904715"/>
                    </a:ext>
                  </a:extLst>
                </a:gridCol>
                <a:gridCol w="924025">
                  <a:extLst>
                    <a:ext uri="{9D8B030D-6E8A-4147-A177-3AD203B41FA5}">
                      <a16:colId xmlns:a16="http://schemas.microsoft.com/office/drawing/2014/main" val="732911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Livvic" pitchFamily="2" charset="0"/>
                        </a:rPr>
                        <a:t>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Livvic" pitchFamily="2" charset="0"/>
                        </a:rPr>
                        <a:t>Clients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latin typeface="Livvic" pitchFamily="2" charset="0"/>
                        </a:rPr>
                        <a:t>Landscape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latin typeface="Livvic" pitchFamily="2" charset="0"/>
                        </a:rPr>
                        <a:t>~16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4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latin typeface="Livvic" pitchFamily="2" charset="0"/>
                        </a:rPr>
                        <a:t>Carpentry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latin typeface="Livvic" pitchFamily="2" charset="0"/>
                        </a:rPr>
                        <a:t>~5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57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latin typeface="Livvic" pitchFamily="2" charset="0"/>
                        </a:rPr>
                        <a:t>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latin typeface="Livvic" pitchFamily="2" charset="0"/>
                        </a:rPr>
                        <a:t>~6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76891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7A3B3B-FE37-520D-4F8F-A7C19C37D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891347"/>
              </p:ext>
            </p:extLst>
          </p:nvPr>
        </p:nvGraphicFramePr>
        <p:xfrm>
          <a:off x="682799" y="4831314"/>
          <a:ext cx="221440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380">
                  <a:extLst>
                    <a:ext uri="{9D8B030D-6E8A-4147-A177-3AD203B41FA5}">
                      <a16:colId xmlns:a16="http://schemas.microsoft.com/office/drawing/2014/main" val="2537904715"/>
                    </a:ext>
                  </a:extLst>
                </a:gridCol>
                <a:gridCol w="924025">
                  <a:extLst>
                    <a:ext uri="{9D8B030D-6E8A-4147-A177-3AD203B41FA5}">
                      <a16:colId xmlns:a16="http://schemas.microsoft.com/office/drawing/2014/main" val="732911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Livvic" pitchFamily="2" charset="0"/>
                        </a:rPr>
                        <a:t>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Livvic" pitchFamily="2" charset="0"/>
                        </a:rPr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latin typeface="Livvic" pitchFamily="2" charset="0"/>
                        </a:rPr>
                        <a:t>Landscape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latin typeface="Livvic" pitchFamily="2" charset="0"/>
                        </a:rPr>
                        <a:t>~0.2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4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latin typeface="Livvic" pitchFamily="2" charset="0"/>
                        </a:rPr>
                        <a:t>Carpentry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latin typeface="Livvic" pitchFamily="2" charset="0"/>
                        </a:rPr>
                        <a:t>~0.2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57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latin typeface="Livvic" pitchFamily="2" charset="0"/>
                        </a:rPr>
                        <a:t>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latin typeface="Livvic" pitchFamily="2" charset="0"/>
                        </a:rPr>
                        <a:t>~0.12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76891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C7FA2C0-5471-68B9-7E15-59F4634C3705}"/>
              </a:ext>
            </a:extLst>
          </p:cNvPr>
          <p:cNvSpPr txBox="1"/>
          <p:nvPr/>
        </p:nvSpPr>
        <p:spPr>
          <a:xfrm>
            <a:off x="7359795" y="3207114"/>
            <a:ext cx="41494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Livvic" pitchFamily="2" charset="0"/>
              </a:rPr>
              <a:t>LTV</a:t>
            </a:r>
          </a:p>
          <a:p>
            <a:endParaRPr lang="en-CA" b="1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Carpentry ≈ $44,065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Landscape ≈ $20,585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Maintenance ≈ $485 (Small Jobs)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≈ $1,920 (seasonal lawn + garden care)</a:t>
            </a:r>
          </a:p>
          <a:p>
            <a:endParaRPr lang="en-CA" dirty="0">
              <a:latin typeface="Livvic" pitchFamily="2" charset="0"/>
            </a:endParaRPr>
          </a:p>
          <a:p>
            <a:endParaRPr lang="en-CA" b="1" dirty="0">
              <a:latin typeface="Livv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4B975-52CC-3445-F82A-8A9BF308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;p33">
            <a:extLst>
              <a:ext uri="{FF2B5EF4-FFF2-40B4-BE49-F238E27FC236}">
                <a16:creationId xmlns:a16="http://schemas.microsoft.com/office/drawing/2014/main" id="{57374901-B114-84CC-AFA4-BDD98FBC7129}"/>
              </a:ext>
            </a:extLst>
          </p:cNvPr>
          <p:cNvSpPr/>
          <p:nvPr/>
        </p:nvSpPr>
        <p:spPr>
          <a:xfrm flipH="1">
            <a:off x="682799" y="408788"/>
            <a:ext cx="10993452" cy="11226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Aptos Display"/>
              </a:rPr>
              <a:t>Distribution &amp; IMC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DF461B0D-B08F-6518-DB28-4FBC63FB4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719" y="5867598"/>
            <a:ext cx="1089031" cy="894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2072D8-29F3-F651-3FA4-6A86A57D0BBA}"/>
              </a:ext>
            </a:extLst>
          </p:cNvPr>
          <p:cNvSpPr txBox="1"/>
          <p:nvPr/>
        </p:nvSpPr>
        <p:spPr>
          <a:xfrm>
            <a:off x="682799" y="1531477"/>
            <a:ext cx="2578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Livvic" pitchFamily="2" charset="0"/>
              </a:rPr>
              <a:t>Primary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Branding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Online 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Portfolio Creation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195D6E-01A3-433D-95A1-DC2C158E3D57}"/>
              </a:ext>
            </a:extLst>
          </p:cNvPr>
          <p:cNvSpPr txBox="1"/>
          <p:nvPr/>
        </p:nvSpPr>
        <p:spPr>
          <a:xfrm>
            <a:off x="682799" y="3562802"/>
            <a:ext cx="33505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Livvic" pitchFamily="2" charset="0"/>
              </a:rPr>
              <a:t>Communications</a:t>
            </a:r>
            <a:endParaRPr lang="en-CA" dirty="0">
              <a:latin typeface="Livvic" pitchFamily="2" charset="0"/>
            </a:endParaRPr>
          </a:p>
          <a:p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Content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Traditional advertising</a:t>
            </a:r>
          </a:p>
          <a:p>
            <a:endParaRPr lang="en-CA" dirty="0">
              <a:latin typeface="Livvic" pitchFamily="2" charset="0"/>
            </a:endParaRPr>
          </a:p>
          <a:p>
            <a:r>
              <a:rPr lang="en-CA" dirty="0">
                <a:latin typeface="Livvic" pitchFamily="2" charset="0"/>
              </a:rPr>
              <a:t>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Motion Filming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2Seven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>
                <a:latin typeface="Livvic" pitchFamily="2" charset="0"/>
              </a:rPr>
              <a:t>OurHomes</a:t>
            </a:r>
            <a:r>
              <a:rPr lang="en-CA" dirty="0">
                <a:latin typeface="Livvic" pitchFamily="2" charset="0"/>
              </a:rPr>
              <a:t> Magazine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Thornbury Home Hardware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665D4-C973-6FE8-8DF3-BB0D984B2BED}"/>
              </a:ext>
            </a:extLst>
          </p:cNvPr>
          <p:cNvSpPr txBox="1"/>
          <p:nvPr/>
        </p:nvSpPr>
        <p:spPr>
          <a:xfrm>
            <a:off x="4572000" y="1531477"/>
            <a:ext cx="72270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Livvic" pitchFamily="2" charset="0"/>
              </a:rPr>
              <a:t>2026 Approach</a:t>
            </a:r>
          </a:p>
          <a:p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Door to Door sales early in the season to expand recurring maintenance customer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AI Website chatbot implementation for assistance and quoting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Highlighted stories on Instagram for each segment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Before and After shots for maintenance</a:t>
            </a:r>
          </a:p>
          <a:p>
            <a:pPr lvl="1"/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Enhance SEO into SEM for sponsored results and targeted 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Largest competitor currently has #1 sponsored result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Currently don’t show up until third non-sponsored result</a:t>
            </a:r>
          </a:p>
          <a:p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Livvic" pitchFamily="2" charset="0"/>
              </a:rPr>
              <a:t>Off-season traditional ad push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Livv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8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024D26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30965CFB74FB4C87332C5B3A21DF90" ma:contentTypeVersion="3" ma:contentTypeDescription="Create a new document." ma:contentTypeScope="" ma:versionID="528b9255fb91416bc7703f074cad3929">
  <xsd:schema xmlns:xsd="http://www.w3.org/2001/XMLSchema" xmlns:xs="http://www.w3.org/2001/XMLSchema" xmlns:p="http://schemas.microsoft.com/office/2006/metadata/properties" xmlns:ns2="c499161c-ea43-4dd1-a966-e01eddb79ed6" targetNamespace="http://schemas.microsoft.com/office/2006/metadata/properties" ma:root="true" ma:fieldsID="fa34155c27977f69db956a52680e93d6" ns2:_="">
    <xsd:import namespace="c499161c-ea43-4dd1-a966-e01eddb79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9161c-ea43-4dd1-a966-e01eddb79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21ADA0-2BC5-4DE5-88FD-11064D4293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C89071-246B-4443-87BA-CDF11904EFF4}">
  <ds:schemaRefs>
    <ds:schemaRef ds:uri="http://www.w3.org/XML/1998/namespace"/>
    <ds:schemaRef ds:uri="http://schemas.microsoft.com/office/2006/documentManagement/types"/>
    <ds:schemaRef ds:uri="http://purl.org/dc/elements/1.1/"/>
    <ds:schemaRef ds:uri="c499161c-ea43-4dd1-a966-e01eddb79ed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2211E1-8574-4971-8D07-2D093216A457}">
  <ds:schemaRefs>
    <ds:schemaRef ds:uri="c499161c-ea43-4dd1-a966-e01eddb79e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828</Words>
  <Application>Microsoft Office PowerPoint</Application>
  <PresentationFormat>Widescreen</PresentationFormat>
  <Paragraphs>242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Livvic</vt:lpstr>
      <vt:lpstr>Sans Serif Collection</vt:lpstr>
      <vt:lpstr>Times New Roman</vt:lpstr>
      <vt:lpstr>Office Theme</vt:lpstr>
      <vt:lpstr>Portfolio Overview: The Pines Group</vt:lpstr>
      <vt:lpstr>Size-Up &amp; Insights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Rivelis</dc:creator>
  <cp:lastModifiedBy>Connor Button</cp:lastModifiedBy>
  <cp:revision>11</cp:revision>
  <dcterms:created xsi:type="dcterms:W3CDTF">2025-11-22T16:07:49Z</dcterms:created>
  <dcterms:modified xsi:type="dcterms:W3CDTF">2025-11-26T18:20:11Z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0x0101006E30965CFB74FB4C87332C5B3A21DF90</vt:lpwstr>
  </property>
</Properties>
</file>